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96" r:id="rId2"/>
    <p:sldMasterId id="2147483755" r:id="rId3"/>
  </p:sldMasterIdLst>
  <p:notesMasterIdLst>
    <p:notesMasterId r:id="rId18"/>
  </p:notesMasterIdLst>
  <p:sldIdLst>
    <p:sldId id="541" r:id="rId4"/>
    <p:sldId id="510" r:id="rId5"/>
    <p:sldId id="524" r:id="rId6"/>
    <p:sldId id="530" r:id="rId7"/>
    <p:sldId id="536" r:id="rId8"/>
    <p:sldId id="537" r:id="rId9"/>
    <p:sldId id="518" r:id="rId10"/>
    <p:sldId id="497" r:id="rId11"/>
    <p:sldId id="538" r:id="rId12"/>
    <p:sldId id="539" r:id="rId13"/>
    <p:sldId id="540" r:id="rId14"/>
    <p:sldId id="507" r:id="rId15"/>
    <p:sldId id="501" r:id="rId16"/>
    <p:sldId id="542" r:id="rId17"/>
  </p:sldIdLst>
  <p:sldSz cx="9144000" cy="5143500" type="screen16x9"/>
  <p:notesSz cx="6858000" cy="9144000"/>
  <p:embeddedFontLs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黑体" pitchFamily="49" charset="-122"/>
      <p:regular r:id="rId23"/>
    </p:embeddedFont>
    <p:embeddedFont>
      <p:font typeface="幼圆" pitchFamily="49" charset="-122"/>
      <p:regular r:id="rId24"/>
    </p:embeddedFont>
    <p:embeddedFont>
      <p:font typeface="楷体" pitchFamily="49" charset="-122"/>
      <p:regular r:id="rId25"/>
    </p:embeddedFont>
    <p:embeddedFont>
      <p:font typeface="微软雅黑" pitchFamily="34" charset="-122"/>
      <p:regular r:id="rId26"/>
      <p:bold r:id="rId27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6CCC"/>
    <a:srgbClr val="009900"/>
    <a:srgbClr val="0000FF"/>
    <a:srgbClr val="AFF22A"/>
    <a:srgbClr val="FF0000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01" autoAdjust="0"/>
    <p:restoredTop sz="99506" autoAdjust="0"/>
  </p:normalViewPr>
  <p:slideViewPr>
    <p:cSldViewPr>
      <p:cViewPr>
        <p:scale>
          <a:sx n="110" d="100"/>
          <a:sy n="110" d="100"/>
        </p:scale>
        <p:origin x="-378" y="-216"/>
      </p:cViewPr>
      <p:guideLst>
        <p:guide orient="horz" pos="161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3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6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979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20343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5875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800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716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20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165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7923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115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59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21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34273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18552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4634798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1626535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9831639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791743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5047803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3346792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2143239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1276746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3265043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546039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8959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550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565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805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003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516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160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163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241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658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1086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033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169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380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794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22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05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88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407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458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945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080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100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87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77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384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281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338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965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09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360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707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745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037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714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54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2488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0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761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15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76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308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112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880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21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854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4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0137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918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872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08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50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92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18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1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105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0146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02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3639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685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966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06336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78852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00202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95558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600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48885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38822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66270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09391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56791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70495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09715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784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890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489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428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36055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652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221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191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583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696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78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38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072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733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333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1977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535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7946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148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571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9945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471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7536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400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01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7734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98375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746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688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1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933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85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6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572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878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977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30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62778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4290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的倍数的特征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0286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62778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4290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的倍数的特征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608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  <p:sldLayoutId id="2147483839" r:id="rId43"/>
    <p:sldLayoutId id="2147483840" r:id="rId44"/>
    <p:sldLayoutId id="2147483841" r:id="rId45"/>
    <p:sldLayoutId id="2147483842" r:id="rId46"/>
    <p:sldLayoutId id="2147483843" r:id="rId47"/>
    <p:sldLayoutId id="2147483844" r:id="rId48"/>
    <p:sldLayoutId id="2147483845" r:id="rId49"/>
    <p:sldLayoutId id="2147483846" r:id="rId50"/>
    <p:sldLayoutId id="2147483847" r:id="rId51"/>
    <p:sldLayoutId id="2147483848" r:id="rId52"/>
    <p:sldLayoutId id="2147483849" r:id="rId53"/>
    <p:sldLayoutId id="2147483850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长方形和正方形的面积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2216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3.xml"/><Relationship Id="rId7" Type="http://schemas.openxmlformats.org/officeDocument/2006/relationships/slide" Target="slide1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1.xml"/><Relationship Id="rId6" Type="http://schemas.openxmlformats.org/officeDocument/2006/relationships/slide" Target="slide12.xml"/><Relationship Id="rId5" Type="http://schemas.openxmlformats.org/officeDocument/2006/relationships/image" Target="../media/image4.emf"/><Relationship Id="rId4" Type="http://schemas.openxmlformats.org/officeDocument/2006/relationships/slide" Target="slide2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m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m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2" action="ppaction://hlinksldjump"/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" action="ppaction://noaction"/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3" action="ppaction://hlinksldjump"/>
            <a:extLst>
              <a:ext uri="{FF2B5EF4-FFF2-40B4-BE49-F238E27FC236}">
                <a16:creationId xmlns="" xmlns:a16="http://schemas.microsoft.com/office/drawing/2014/main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4" action="ppaction://hlinksldjump"/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35534" y="1435155"/>
            <a:ext cx="5662448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en-US" altLang="zh-CN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的倍数的特征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5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因数与倍数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5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538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847" y="1223752"/>
            <a:ext cx="6734529" cy="1131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467544" y="420509"/>
            <a:ext cx="795610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把下表中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的倍数涂色。看一看，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的倍数也是几的倍数。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665074" y="2746814"/>
            <a:ext cx="1118585" cy="109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圆角矩形标注 17"/>
          <p:cNvSpPr/>
          <p:nvPr/>
        </p:nvSpPr>
        <p:spPr>
          <a:xfrm>
            <a:off x="1538288" y="2562320"/>
            <a:ext cx="3465760" cy="560908"/>
          </a:xfrm>
          <a:prstGeom prst="wedgeRoundRectCallout">
            <a:avLst>
              <a:gd name="adj1" fmla="val -58525"/>
              <a:gd name="adj2" fmla="val 2820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的倍数也是几的倍数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？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1762472" y="3579862"/>
            <a:ext cx="5833864" cy="540060"/>
          </a:xfrm>
          <a:prstGeom prst="wedgeRoundRectCallout">
            <a:avLst>
              <a:gd name="adj1" fmla="val 34493"/>
              <a:gd name="adj2" fmla="val -74865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的倍数也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的倍数，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倍数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的倍数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。</a:t>
            </a:r>
            <a:endParaRPr lang="zh-CN" altLang="en-US" sz="2400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05"/>
          <a:stretch/>
        </p:blipFill>
        <p:spPr bwMode="auto">
          <a:xfrm>
            <a:off x="1161083" y="1324258"/>
            <a:ext cx="6723285" cy="989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16" y="2496880"/>
            <a:ext cx="1045534" cy="1369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5566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18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384" y="1059582"/>
            <a:ext cx="7992888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180"/>
              </a:lnSpc>
              <a:buFontTx/>
              <a:buNone/>
              <a:defRPr/>
            </a:pPr>
            <a:r>
              <a:rPr lang="en-US" altLang="zh-CN" sz="2400" b="1" spc="-100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    6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的因数有1，2，3，6，这几个因数之间的关系是： 1+2+3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=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6。像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6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这样的数叫做完全数（也叫做完美数）。</a:t>
            </a:r>
          </a:p>
          <a:p>
            <a:pPr fontAlgn="auto">
              <a:lnSpc>
                <a:spcPts val="3180"/>
              </a:lnSpc>
              <a:buFontTx/>
              <a:buNone/>
              <a:defRPr/>
            </a:pPr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    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公元前6世纪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，古希腊的毕达哥拉斯已经知道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6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和28是完全数。公元1世纪，尼克马修斯发现第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3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、4个完全数是496、8128。而第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5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个完全数直到1000多年后的15世纪才被发现。</a:t>
            </a:r>
          </a:p>
          <a:p>
            <a:pPr fontAlgn="auto">
              <a:lnSpc>
                <a:spcPts val="3180"/>
              </a:lnSpc>
              <a:buFontTx/>
              <a:buNone/>
              <a:defRPr/>
            </a:pPr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    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随着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计算机的问世，寻找完全数的工作较大进展。目前一共发现的47个完全数都是偶数，个位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上都是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6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或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8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。</a:t>
            </a:r>
          </a:p>
        </p:txBody>
      </p:sp>
      <p:pic>
        <p:nvPicPr>
          <p:cNvPr id="14" name="内容占位符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4F2E8"/>
              </a:clrFrom>
              <a:clrTo>
                <a:srgbClr val="E4F2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411510"/>
            <a:ext cx="18097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7817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55272" y="2060607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我知道了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的倍数的特征。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115616" y="2623280"/>
            <a:ext cx="604837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auto">
              <a:buFontTx/>
              <a:buNone/>
              <a:defRPr/>
            </a:pP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2.3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倍数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，它各位上数的和一定是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的倍数。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1331640" y="3219822"/>
            <a:ext cx="5976367" cy="80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fontAlgn="auto"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如果一个数各位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上数的和是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倍数，这个数就是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倍数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98332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5019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429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72678" y="1947625"/>
            <a:ext cx="1598389" cy="1311216"/>
          </a:xfrm>
          <a:prstGeom prst="rect">
            <a:avLst/>
          </a:prstGeom>
          <a:noFill/>
          <a:extLst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294523" y="1342250"/>
            <a:ext cx="2918107" cy="725444"/>
          </a:xfrm>
          <a:prstGeom prst="wedgeRoundRectCallout">
            <a:avLst>
              <a:gd name="adj1" fmla="val -45391"/>
              <a:gd name="adj2" fmla="val 8110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你是怎样探索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的倍数的特征的？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1671066" y="2715766"/>
            <a:ext cx="2541564" cy="720725"/>
          </a:xfrm>
          <a:prstGeom prst="wedgeRoundRectCallout">
            <a:avLst>
              <a:gd name="adj1" fmla="val -47544"/>
              <a:gd name="adj2" fmla="val -81086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的倍数有什么特征吗？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圆角矩形标注 15"/>
          <p:cNvSpPr>
            <a:spLocks noChangeArrowheads="1"/>
          </p:cNvSpPr>
          <p:nvPr/>
        </p:nvSpPr>
        <p:spPr bwMode="auto">
          <a:xfrm>
            <a:off x="3636566" y="3651870"/>
            <a:ext cx="4035984" cy="720080"/>
          </a:xfrm>
          <a:prstGeom prst="wedgeRoundRectCallout">
            <a:avLst>
              <a:gd name="adj1" fmla="val 46122"/>
              <a:gd name="adj2" fmla="val -7803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个位数要是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吗？不一定，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个位数都不是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4644678" y="1644938"/>
            <a:ext cx="3315904" cy="782795"/>
          </a:xfrm>
          <a:prstGeom prst="wedgeRoundRectCallout">
            <a:avLst>
              <a:gd name="adj1" fmla="val 43515"/>
              <a:gd name="adj2" fmla="val 7785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圈数、观察、猜想、验证。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741022" y="2594704"/>
            <a:ext cx="1007442" cy="1194549"/>
          </a:xfrm>
          <a:prstGeom prst="rect">
            <a:avLst/>
          </a:prstGeom>
          <a:noFill/>
          <a:extLst/>
        </p:spPr>
      </p:pic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圆角矩形标注 121"/>
          <p:cNvSpPr/>
          <p:nvPr/>
        </p:nvSpPr>
        <p:spPr>
          <a:xfrm>
            <a:off x="5905701" y="1528620"/>
            <a:ext cx="2611807" cy="1151255"/>
          </a:xfrm>
          <a:prstGeom prst="wedgeRoundRectCallout">
            <a:avLst>
              <a:gd name="adj1" fmla="val 21624"/>
              <a:gd name="adj2" fmla="val 7378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400" b="1" spc="-140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从个位上看不出</a:t>
            </a:r>
            <a:r>
              <a:rPr lang="en-US" altLang="zh-CN" sz="2400" b="1" spc="-140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3</a:t>
            </a:r>
            <a:r>
              <a:rPr lang="zh-CN" altLang="en-US" sz="2400" b="1" spc="-140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的倍数的特征，该</a:t>
            </a:r>
            <a:r>
              <a:rPr lang="zh-CN" altLang="en-US" sz="2400" b="1" spc="-140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怎么办？</a:t>
            </a:r>
            <a:endParaRPr lang="zh-CN" altLang="en-US" sz="2400" b="1" spc="-140" noProof="1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pic>
        <p:nvPicPr>
          <p:cNvPr id="123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018802" y="3004768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图片 9" descr="图片1_副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91630"/>
            <a:ext cx="3459163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5" name="组合 35"/>
          <p:cNvGrpSpPr>
            <a:grpSpLocks/>
          </p:cNvGrpSpPr>
          <p:nvPr/>
        </p:nvGrpSpPr>
        <p:grpSpPr bwMode="auto">
          <a:xfrm>
            <a:off x="3343275" y="1588468"/>
            <a:ext cx="904875" cy="3055937"/>
            <a:chOff x="4114" y="1603"/>
            <a:chExt cx="1428" cy="4811"/>
          </a:xfrm>
        </p:grpSpPr>
        <p:sp>
          <p:nvSpPr>
            <p:cNvPr id="126" name="椭圆 125"/>
            <p:cNvSpPr/>
            <p:nvPr/>
          </p:nvSpPr>
          <p:spPr>
            <a:xfrm>
              <a:off x="5169" y="1603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4648" y="2075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4129" y="2570"/>
              <a:ext cx="371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4114" y="4085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5169" y="3055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4635" y="3585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4129" y="5559"/>
              <a:ext cx="371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5169" y="4552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4635" y="5054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35" name="椭圆 134"/>
            <p:cNvSpPr/>
            <p:nvPr/>
          </p:nvSpPr>
          <p:spPr>
            <a:xfrm>
              <a:off x="5129" y="6074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136" name="组合 46"/>
          <p:cNvGrpSpPr>
            <a:grpSpLocks/>
          </p:cNvGrpSpPr>
          <p:nvPr/>
        </p:nvGrpSpPr>
        <p:grpSpPr bwMode="auto">
          <a:xfrm>
            <a:off x="4348163" y="1588468"/>
            <a:ext cx="896937" cy="3055937"/>
            <a:chOff x="4128" y="1603"/>
            <a:chExt cx="1414" cy="4811"/>
          </a:xfrm>
        </p:grpSpPr>
        <p:sp>
          <p:nvSpPr>
            <p:cNvPr id="137" name="椭圆 136"/>
            <p:cNvSpPr/>
            <p:nvPr/>
          </p:nvSpPr>
          <p:spPr>
            <a:xfrm>
              <a:off x="5169" y="1603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4689" y="2090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4128" y="2570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4128" y="4085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5157" y="3068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4689" y="3585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4141" y="5559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5129" y="4540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4676" y="5054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5169" y="6074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147" name="组合 68"/>
          <p:cNvGrpSpPr>
            <a:grpSpLocks/>
          </p:cNvGrpSpPr>
          <p:nvPr/>
        </p:nvGrpSpPr>
        <p:grpSpPr bwMode="auto">
          <a:xfrm>
            <a:off x="2286000" y="1590055"/>
            <a:ext cx="947738" cy="3054350"/>
            <a:chOff x="4060" y="1604"/>
            <a:chExt cx="1495" cy="4810"/>
          </a:xfrm>
        </p:grpSpPr>
        <p:sp>
          <p:nvSpPr>
            <p:cNvPr id="148" name="椭圆 147"/>
            <p:cNvSpPr/>
            <p:nvPr/>
          </p:nvSpPr>
          <p:spPr>
            <a:xfrm>
              <a:off x="5169" y="1604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4636" y="2089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4060" y="2569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4075" y="4072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5169" y="3057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53" name="椭圆 152"/>
            <p:cNvSpPr/>
            <p:nvPr/>
          </p:nvSpPr>
          <p:spPr>
            <a:xfrm>
              <a:off x="4648" y="3597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54" name="椭圆 153"/>
            <p:cNvSpPr/>
            <p:nvPr/>
          </p:nvSpPr>
          <p:spPr>
            <a:xfrm>
              <a:off x="4075" y="5559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55" name="椭圆 154"/>
            <p:cNvSpPr/>
            <p:nvPr/>
          </p:nvSpPr>
          <p:spPr>
            <a:xfrm>
              <a:off x="5169" y="4552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4636" y="5054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57" name="椭圆 156"/>
            <p:cNvSpPr/>
            <p:nvPr/>
          </p:nvSpPr>
          <p:spPr>
            <a:xfrm>
              <a:off x="5182" y="6074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121" name="Text Box 5"/>
          <p:cNvSpPr txBox="1">
            <a:spLocks noChangeArrowheads="1"/>
          </p:cNvSpPr>
          <p:nvPr/>
        </p:nvSpPr>
        <p:spPr bwMode="auto">
          <a:xfrm>
            <a:off x="2060569" y="958766"/>
            <a:ext cx="60817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在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的倍数上画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357813" y="2204418"/>
            <a:ext cx="244475" cy="2119312"/>
            <a:chOff x="5357813" y="2204418"/>
            <a:chExt cx="244475" cy="2119312"/>
          </a:xfrm>
        </p:grpSpPr>
        <p:sp>
          <p:nvSpPr>
            <p:cNvPr id="160" name="椭圆 159"/>
            <p:cNvSpPr/>
            <p:nvPr/>
          </p:nvSpPr>
          <p:spPr bwMode="auto">
            <a:xfrm>
              <a:off x="5364163" y="2204418"/>
              <a:ext cx="236537" cy="21590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61" name="椭圆 160"/>
            <p:cNvSpPr/>
            <p:nvPr/>
          </p:nvSpPr>
          <p:spPr bwMode="auto">
            <a:xfrm>
              <a:off x="5357813" y="3169618"/>
              <a:ext cx="236537" cy="21590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62" name="椭圆 161"/>
            <p:cNvSpPr/>
            <p:nvPr/>
          </p:nvSpPr>
          <p:spPr bwMode="auto">
            <a:xfrm>
              <a:off x="5365750" y="4107830"/>
              <a:ext cx="236538" cy="21590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5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9B80BA23-0D5D-5C43-8D0D-3287EEC9F16B}"/>
              </a:ext>
            </a:extLst>
          </p:cNvPr>
          <p:cNvGrpSpPr/>
          <p:nvPr/>
        </p:nvGrpSpPr>
        <p:grpSpPr>
          <a:xfrm>
            <a:off x="611560" y="987574"/>
            <a:ext cx="1166673" cy="1064551"/>
            <a:chOff x="670145" y="1457273"/>
            <a:chExt cx="1555361" cy="1419401"/>
          </a:xfrm>
        </p:grpSpPr>
        <p:pic>
          <p:nvPicPr>
            <p:cNvPr id="56" name="图片 55" descr="28Z58PICt4r.jpg">
              <a:extLst>
                <a:ext uri="{FF2B5EF4-FFF2-40B4-BE49-F238E27FC236}">
                  <a16:creationId xmlns:a16="http://schemas.microsoft.com/office/drawing/2014/main" xmlns="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5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1" animBg="1"/>
      <p:bldP spid="122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36446"/>
              </p:ext>
            </p:extLst>
          </p:nvPr>
        </p:nvGraphicFramePr>
        <p:xfrm>
          <a:off x="1403648" y="1118974"/>
          <a:ext cx="6528048" cy="310896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176016"/>
                <a:gridCol w="2176016"/>
                <a:gridCol w="2176016"/>
              </a:tblGrid>
              <a:tr h="2661445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150352" y="3060339"/>
            <a:ext cx="662008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475656" y="2949988"/>
            <a:ext cx="651766" cy="75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5076056" y="2953347"/>
            <a:ext cx="576064" cy="683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479318" y="483518"/>
            <a:ext cx="8566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在计数器上分别表示出几个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的倍数，看看各用了多少个珠。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0" t="4924" r="72440"/>
          <a:stretch/>
        </p:blipFill>
        <p:spPr bwMode="auto">
          <a:xfrm>
            <a:off x="1879097" y="1222981"/>
            <a:ext cx="1180735" cy="1261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圆角矩形标注 41"/>
          <p:cNvSpPr/>
          <p:nvPr/>
        </p:nvSpPr>
        <p:spPr>
          <a:xfrm>
            <a:off x="2181433" y="2565322"/>
            <a:ext cx="1238439" cy="495017"/>
          </a:xfrm>
          <a:prstGeom prst="wedgeRoundRectCallout">
            <a:avLst>
              <a:gd name="adj1" fmla="val -29918"/>
              <a:gd name="adj2" fmla="val 72818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2+7=9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1" t="4924" r="34818"/>
          <a:stretch/>
        </p:blipFill>
        <p:spPr bwMode="auto">
          <a:xfrm>
            <a:off x="4039436" y="1222981"/>
            <a:ext cx="1155561" cy="1261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圆角矩形标注 44"/>
          <p:cNvSpPr/>
          <p:nvPr/>
        </p:nvSpPr>
        <p:spPr>
          <a:xfrm>
            <a:off x="3707904" y="2565321"/>
            <a:ext cx="1238439" cy="495017"/>
          </a:xfrm>
          <a:prstGeom prst="wedgeRoundRectCallout">
            <a:avLst>
              <a:gd name="adj1" fmla="val 33369"/>
              <a:gd name="adj2" fmla="val 78908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4+2=6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44" t="4924" r="2191"/>
          <a:stretch/>
        </p:blipFill>
        <p:spPr bwMode="auto">
          <a:xfrm>
            <a:off x="6372200" y="1222981"/>
            <a:ext cx="1226127" cy="1261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圆角矩形标注 52"/>
          <p:cNvSpPr/>
          <p:nvPr/>
        </p:nvSpPr>
        <p:spPr>
          <a:xfrm>
            <a:off x="5868144" y="2565322"/>
            <a:ext cx="1238439" cy="495017"/>
          </a:xfrm>
          <a:prstGeom prst="wedgeRoundRectCallout">
            <a:avLst>
              <a:gd name="adj1" fmla="val 34992"/>
              <a:gd name="adj2" fmla="val 74848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7+5=12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48512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2" grpId="0" animBg="1"/>
      <p:bldP spid="42" grpId="1" animBg="1"/>
      <p:bldP spid="45" grpId="0" animBg="1"/>
      <p:bldP spid="45" grpId="1" animBg="1"/>
      <p:bldP spid="53" grpId="0" animBg="1"/>
      <p:bldP spid="5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115616" y="1923679"/>
            <a:ext cx="7219541" cy="1656183"/>
            <a:chOff x="971600" y="2598753"/>
            <a:chExt cx="7219541" cy="2011495"/>
          </a:xfrm>
        </p:grpSpPr>
        <p:pic>
          <p:nvPicPr>
            <p:cNvPr id="32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" name="图片 32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34" name="图片 33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35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218118" y="2621631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524328" y="2654036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491619" y="627534"/>
            <a:ext cx="8221662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再找几个比较大的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的倍数，并在计数器上表示出来。算一算，每个数所用珠的个数各是多少？你有什么发现？</a:t>
            </a:r>
          </a:p>
        </p:txBody>
      </p:sp>
      <p:sp>
        <p:nvSpPr>
          <p:cNvPr id="28" name="圆角矩形标注 27"/>
          <p:cNvSpPr/>
          <p:nvPr/>
        </p:nvSpPr>
        <p:spPr>
          <a:xfrm>
            <a:off x="2358312" y="2141514"/>
            <a:ext cx="1989218" cy="1078308"/>
          </a:xfrm>
          <a:prstGeom prst="wedgeRoundRectCallout">
            <a:avLst>
              <a:gd name="adj1" fmla="val -65314"/>
              <a:gd name="adj2" fmla="val -7124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各位上珠的个数的和都是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的倍数。</a:t>
            </a:r>
          </a:p>
        </p:txBody>
      </p:sp>
      <p:sp>
        <p:nvSpPr>
          <p:cNvPr id="29" name="圆角矩形标注 28"/>
          <p:cNvSpPr/>
          <p:nvPr/>
        </p:nvSpPr>
        <p:spPr>
          <a:xfrm>
            <a:off x="4918435" y="2139702"/>
            <a:ext cx="2317861" cy="1152127"/>
          </a:xfrm>
          <a:prstGeom prst="wedgeRoundRectCallout">
            <a:avLst>
              <a:gd name="adj1" fmla="val 56774"/>
              <a:gd name="adj2" fmla="val 33737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en-US" sz="2400" b="1" spc="-150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spc="-150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的倍数，它各位上数的和一定是</a:t>
            </a:r>
            <a:r>
              <a:rPr lang="en-US" altLang="zh-CN" sz="2400" b="1" spc="-150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spc="-150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的倍数。</a:t>
            </a:r>
          </a:p>
        </p:txBody>
      </p:sp>
    </p:spTree>
    <p:extLst>
      <p:ext uri="{BB962C8B-B14F-4D97-AF65-F5344CB8AC3E}">
        <p14:creationId xmlns:p14="http://schemas.microsoft.com/office/powerpoint/2010/main" val="36219615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8" grpId="0" animBg="1"/>
      <p:bldP spid="28" grpId="1" animBg="1"/>
      <p:bldP spid="29" grpId="0" bldLvl="0" animBg="1"/>
      <p:bldP spid="2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024867" y="1923678"/>
            <a:ext cx="7219541" cy="2232248"/>
            <a:chOff x="971600" y="2598753"/>
            <a:chExt cx="7219541" cy="2011495"/>
          </a:xfrm>
        </p:grpSpPr>
        <p:pic>
          <p:nvPicPr>
            <p:cNvPr id="32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" name="图片 32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34" name="图片 33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35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127369" y="2621630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433579" y="2654035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598810" y="555526"/>
            <a:ext cx="8221662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如果一个数不是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的倍数，这个数各位上数的和会是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的倍数吗？找几个这样的数算一算。</a:t>
            </a:r>
          </a:p>
        </p:txBody>
      </p:sp>
      <p:sp>
        <p:nvSpPr>
          <p:cNvPr id="28" name="圆角矩形标注 27"/>
          <p:cNvSpPr/>
          <p:nvPr/>
        </p:nvSpPr>
        <p:spPr>
          <a:xfrm>
            <a:off x="2104987" y="2067692"/>
            <a:ext cx="2448272" cy="1872210"/>
          </a:xfrm>
          <a:prstGeom prst="wedgeRoundRectCallout">
            <a:avLst>
              <a:gd name="adj1" fmla="val -59568"/>
              <a:gd name="adj2" fmla="val -25891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25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各位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上珠的个数的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和是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，不是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倍数，这个数也不是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的倍数。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4716016" y="2355726"/>
            <a:ext cx="2552626" cy="1296144"/>
          </a:xfrm>
          <a:prstGeom prst="wedgeRoundRectCallout">
            <a:avLst>
              <a:gd name="adj1" fmla="val 56774"/>
              <a:gd name="adj2" fmla="val 33737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en-US" sz="2400" b="1" spc="-150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17</a:t>
            </a:r>
            <a:r>
              <a:rPr lang="zh-CN" altLang="en-US" sz="2400" b="1" spc="-150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不是</a:t>
            </a:r>
            <a:r>
              <a:rPr lang="en-US" sz="2400" b="1" spc="-150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spc="-150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的倍数，它各位上数的</a:t>
            </a:r>
            <a:r>
              <a:rPr lang="zh-CN" altLang="en-US" sz="2400" b="1" spc="-150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spc="-150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spc="-150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也不是</a:t>
            </a:r>
            <a:r>
              <a:rPr lang="en-US" altLang="zh-CN" sz="2400" b="1" spc="-150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spc="-150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的倍数。</a:t>
            </a:r>
          </a:p>
        </p:txBody>
      </p:sp>
    </p:spTree>
    <p:extLst>
      <p:ext uri="{BB962C8B-B14F-4D97-AF65-F5344CB8AC3E}">
        <p14:creationId xmlns:p14="http://schemas.microsoft.com/office/powerpoint/2010/main" val="7310659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8" grpId="0" animBg="1"/>
      <p:bldP spid="28" grpId="1" animBg="1"/>
      <p:bldP spid="29" grpId="0" bldLvl="0" animBg="1"/>
      <p:bldP spid="2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539552" y="1023312"/>
            <a:ext cx="77390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在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29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67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96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中，哪些是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的倍数？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418419" y="2439767"/>
            <a:ext cx="5025789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45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96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的倍数。</a:t>
            </a: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774701" y="3503409"/>
            <a:ext cx="66776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48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÷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÷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342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÷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567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÷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802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÷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487363" y="2999353"/>
            <a:ext cx="77390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你能很快说出哪几题的得数有余数吗？</a:t>
            </a:r>
          </a:p>
        </p:txBody>
      </p:sp>
      <p:sp>
        <p:nvSpPr>
          <p:cNvPr id="19" name="圆角矩形标注 18"/>
          <p:cNvSpPr/>
          <p:nvPr/>
        </p:nvSpPr>
        <p:spPr>
          <a:xfrm>
            <a:off x="1531563" y="1662760"/>
            <a:ext cx="2032325" cy="508501"/>
          </a:xfrm>
          <a:prstGeom prst="wedgeRoundRectCallout">
            <a:avLst>
              <a:gd name="adj1" fmla="val -53798"/>
              <a:gd name="adj2" fmla="val -3447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可以怎么想？</a:t>
            </a:r>
            <a:endParaRPr lang="zh-CN" altLang="en-US" sz="2400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pic>
        <p:nvPicPr>
          <p:cNvPr id="20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039935" y="2207265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圆角矩形标注 20"/>
          <p:cNvSpPr/>
          <p:nvPr/>
        </p:nvSpPr>
        <p:spPr>
          <a:xfrm>
            <a:off x="4139952" y="1522980"/>
            <a:ext cx="3744416" cy="701675"/>
          </a:xfrm>
          <a:prstGeom prst="wedgeRoundRectCallout">
            <a:avLst>
              <a:gd name="adj1" fmla="val 29423"/>
              <a:gd name="adj2" fmla="val 65931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只要把每个数各位数的和算出来看是不是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的倍数。</a:t>
            </a:r>
            <a:endParaRPr lang="zh-CN" altLang="en-US" sz="2400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1933879" y="4151481"/>
            <a:ext cx="1269969" cy="508501"/>
          </a:xfrm>
          <a:prstGeom prst="wedgeRoundRectCallout">
            <a:avLst>
              <a:gd name="adj1" fmla="val -10069"/>
              <a:gd name="adj2" fmla="val -8980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有余数</a:t>
            </a:r>
          </a:p>
        </p:txBody>
      </p:sp>
      <p:sp>
        <p:nvSpPr>
          <p:cNvPr id="30" name="圆角矩形标注 29"/>
          <p:cNvSpPr/>
          <p:nvPr/>
        </p:nvSpPr>
        <p:spPr>
          <a:xfrm>
            <a:off x="5966327" y="4079473"/>
            <a:ext cx="1269969" cy="508501"/>
          </a:xfrm>
          <a:prstGeom prst="wedgeRoundRectCallout">
            <a:avLst>
              <a:gd name="adj1" fmla="val -10069"/>
              <a:gd name="adj2" fmla="val -8980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有余数</a:t>
            </a:r>
          </a:p>
        </p:txBody>
      </p:sp>
      <p:sp>
        <p:nvSpPr>
          <p:cNvPr id="31" name="圆角矩形标注 30"/>
          <p:cNvSpPr/>
          <p:nvPr/>
        </p:nvSpPr>
        <p:spPr>
          <a:xfrm>
            <a:off x="7265224" y="3467711"/>
            <a:ext cx="1775981" cy="1140195"/>
          </a:xfrm>
          <a:prstGeom prst="wedgeRoundRectCallout">
            <a:avLst>
              <a:gd name="adj1" fmla="val -10069"/>
              <a:gd name="adj2" fmla="val -8980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它们的被除数都不是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42" y="1540000"/>
            <a:ext cx="1045534" cy="136930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15" grpId="0"/>
      <p:bldP spid="16" grpId="0" bldLvl="0" animBg="1"/>
      <p:bldP spid="17" grpId="0" bldLvl="0" animBg="1"/>
      <p:bldP spid="19" grpId="0" animBg="1"/>
      <p:bldP spid="21" grpId="0" animBg="1"/>
      <p:bldP spid="23" grpId="0" animBg="1"/>
      <p:bldP spid="30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532580" y="425450"/>
            <a:ext cx="79561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在每个□里填一个数字，使组成的数是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的倍数。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343537" y="2199295"/>
            <a:ext cx="1118585" cy="109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圆角矩形标注 25"/>
          <p:cNvSpPr/>
          <p:nvPr/>
        </p:nvSpPr>
        <p:spPr>
          <a:xfrm>
            <a:off x="1577286" y="1653542"/>
            <a:ext cx="4266327" cy="545753"/>
          </a:xfrm>
          <a:prstGeom prst="wedgeRoundRectCallout">
            <a:avLst>
              <a:gd name="adj1" fmla="val -56499"/>
              <a:gd name="adj2" fmla="val -990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你能找出多少种不同的填法？</a:t>
            </a:r>
            <a:endParaRPr lang="zh-CN" altLang="en-US" sz="2400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03648" y="1046478"/>
            <a:ext cx="5994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□     □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12     20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□ 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□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1610598" y="2427732"/>
            <a:ext cx="5580618" cy="1121817"/>
          </a:xfrm>
          <a:prstGeom prst="wedgeRoundRectCallout">
            <a:avLst>
              <a:gd name="adj1" fmla="val 53782"/>
              <a:gd name="adj2" fmla="val -856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可以用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10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个数字逐一尝试，找出符合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的倍数特征的数，也可以直接根据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的倍数的特征推算。</a:t>
            </a:r>
            <a:endParaRPr lang="zh-CN" altLang="en-US" sz="2400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1716613" y="3723878"/>
            <a:ext cx="6192688" cy="720080"/>
          </a:xfrm>
          <a:prstGeom prst="wedgeRoundRectCallout">
            <a:avLst>
              <a:gd name="adj1" fmla="val 57372"/>
              <a:gd name="adj2" fmla="val -4974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每题都有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种填法：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72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75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78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；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312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612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912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；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201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204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207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；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315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345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375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。</a:t>
            </a:r>
            <a:endParaRPr lang="zh-CN" altLang="en-US" sz="2400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07" y="1508143"/>
            <a:ext cx="1045534" cy="136930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6" grpId="0" animBg="1"/>
      <p:bldP spid="2" grpId="0"/>
      <p:bldP spid="18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395536" y="483518"/>
            <a:ext cx="825242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4.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从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0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7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中选出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个数字，组成是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的倍数的三位数。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343537" y="2199295"/>
            <a:ext cx="1118585" cy="109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圆角矩形标注 17"/>
          <p:cNvSpPr/>
          <p:nvPr/>
        </p:nvSpPr>
        <p:spPr>
          <a:xfrm>
            <a:off x="1464939" y="2355726"/>
            <a:ext cx="2590452" cy="560908"/>
          </a:xfrm>
          <a:prstGeom prst="wedgeRoundRectCallout">
            <a:avLst>
              <a:gd name="adj1" fmla="val -58525"/>
              <a:gd name="adj2" fmla="val 2820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charset="0"/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你能组成多少个？</a:t>
            </a:r>
          </a:p>
        </p:txBody>
      </p:sp>
      <p:sp>
        <p:nvSpPr>
          <p:cNvPr id="20" name="圆角矩形标注 19"/>
          <p:cNvSpPr/>
          <p:nvPr/>
        </p:nvSpPr>
        <p:spPr>
          <a:xfrm>
            <a:off x="1114400" y="3363838"/>
            <a:ext cx="6913984" cy="1080120"/>
          </a:xfrm>
          <a:prstGeom prst="wedgeRoundRectCallout">
            <a:avLst>
              <a:gd name="adj1" fmla="val 41979"/>
              <a:gd name="adj2" fmla="val -7087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可以组成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10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个是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的倍数的三位数：如果选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0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7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，可以组成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507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570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705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750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；如果选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6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7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，可以组成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567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576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657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675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756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765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。</a:t>
            </a:r>
            <a:endParaRPr lang="zh-CN" altLang="en-US" sz="2400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017" y="1361286"/>
            <a:ext cx="5188247" cy="850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05" y="2062159"/>
            <a:ext cx="1045534" cy="1369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4103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18" grpId="0" animBg="1"/>
      <p:bldP spid="20" grpId="0" animBg="1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803</Words>
  <Application>Microsoft Office PowerPoint</Application>
  <PresentationFormat>全屏显示(16:9)</PresentationFormat>
  <Paragraphs>74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Calibri</vt:lpstr>
      <vt:lpstr>黑体</vt:lpstr>
      <vt:lpstr>幼圆</vt:lpstr>
      <vt:lpstr>楷体</vt:lpstr>
      <vt:lpstr>微软雅黑</vt:lpstr>
      <vt:lpstr>Times New Roman</vt:lpstr>
      <vt:lpstr>3_Office 主题</vt:lpstr>
      <vt:lpstr>5_Office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2019-10-14T06:04:51Z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